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7"/>
  </p:notesMasterIdLst>
  <p:sldIdLst>
    <p:sldId id="256" r:id="rId2"/>
    <p:sldId id="336" r:id="rId3"/>
    <p:sldId id="309" r:id="rId4"/>
    <p:sldId id="265" r:id="rId5"/>
    <p:sldId id="270" r:id="rId6"/>
    <p:sldId id="272" r:id="rId7"/>
    <p:sldId id="274" r:id="rId8"/>
    <p:sldId id="310" r:id="rId9"/>
    <p:sldId id="313" r:id="rId10"/>
    <p:sldId id="314" r:id="rId11"/>
    <p:sldId id="346" r:id="rId12"/>
    <p:sldId id="307" r:id="rId13"/>
    <p:sldId id="320" r:id="rId14"/>
    <p:sldId id="321" r:id="rId15"/>
    <p:sldId id="325" r:id="rId16"/>
    <p:sldId id="326" r:id="rId17"/>
    <p:sldId id="277" r:id="rId18"/>
    <p:sldId id="288" r:id="rId19"/>
    <p:sldId id="289" r:id="rId20"/>
    <p:sldId id="295" r:id="rId21"/>
    <p:sldId id="296" r:id="rId22"/>
    <p:sldId id="300" r:id="rId23"/>
    <p:sldId id="298" r:id="rId24"/>
    <p:sldId id="297" r:id="rId25"/>
    <p:sldId id="299" r:id="rId26"/>
    <p:sldId id="301" r:id="rId27"/>
    <p:sldId id="337" r:id="rId28"/>
    <p:sldId id="324" r:id="rId29"/>
    <p:sldId id="302" r:id="rId30"/>
    <p:sldId id="316" r:id="rId31"/>
    <p:sldId id="318" r:id="rId32"/>
    <p:sldId id="317" r:id="rId33"/>
    <p:sldId id="332" r:id="rId34"/>
    <p:sldId id="333" r:id="rId35"/>
    <p:sldId id="284" r:id="rId36"/>
    <p:sldId id="319" r:id="rId37"/>
    <p:sldId id="303" r:id="rId38"/>
    <p:sldId id="350" r:id="rId39"/>
    <p:sldId id="351" r:id="rId40"/>
    <p:sldId id="353" r:id="rId41"/>
    <p:sldId id="354" r:id="rId42"/>
    <p:sldId id="355" r:id="rId43"/>
    <p:sldId id="356" r:id="rId44"/>
    <p:sldId id="357" r:id="rId45"/>
    <p:sldId id="358" r:id="rId46"/>
    <p:sldId id="348" r:id="rId47"/>
    <p:sldId id="263" r:id="rId48"/>
    <p:sldId id="363" r:id="rId49"/>
    <p:sldId id="362" r:id="rId50"/>
    <p:sldId id="364" r:id="rId51"/>
    <p:sldId id="329" r:id="rId52"/>
    <p:sldId id="342" r:id="rId53"/>
    <p:sldId id="330" r:id="rId54"/>
    <p:sldId id="343" r:id="rId55"/>
    <p:sldId id="349" r:id="rId56"/>
    <p:sldId id="338" r:id="rId57"/>
    <p:sldId id="339" r:id="rId58"/>
    <p:sldId id="340" r:id="rId59"/>
    <p:sldId id="341" r:id="rId60"/>
    <p:sldId id="283" r:id="rId61"/>
    <p:sldId id="290" r:id="rId62"/>
    <p:sldId id="335" r:id="rId63"/>
    <p:sldId id="292" r:id="rId64"/>
    <p:sldId id="344" r:id="rId65"/>
    <p:sldId id="275" r:id="rId66"/>
    <p:sldId id="347" r:id="rId67"/>
    <p:sldId id="294" r:id="rId68"/>
    <p:sldId id="304" r:id="rId69"/>
    <p:sldId id="268" r:id="rId70"/>
    <p:sldId id="291" r:id="rId71"/>
    <p:sldId id="359" r:id="rId72"/>
    <p:sldId id="360" r:id="rId73"/>
    <p:sldId id="361" r:id="rId74"/>
    <p:sldId id="323" r:id="rId75"/>
    <p:sldId id="312"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latin typeface="graphik-regular"/>
              </a:rPr>
              <a:t>The darker the </a:t>
            </a:r>
            <a:r>
              <a:rPr lang="en-GB" b="0" i="0" dirty="0" err="1">
                <a:solidFill>
                  <a:srgbClr val="2A2A2A"/>
                </a:solidFill>
                <a:effectLst/>
                <a:latin typeface="graphik-regular"/>
              </a:rPr>
              <a:t>color</a:t>
            </a:r>
            <a:r>
              <a:rPr lang="en-GB" b="0" i="0" dirty="0">
                <a:solidFill>
                  <a:srgbClr val="2A2A2A"/>
                </a:solidFill>
                <a:effectLst/>
                <a:latin typeface="graphik-regular"/>
              </a:rPr>
              <a:t>, the higher the infection rate.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48</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49</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276401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56</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70</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71</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73</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74</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75</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2775431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2790097"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90000"/>
              </a:lnSpc>
              <a:buNone/>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802541" y="1148858"/>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 to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lnSpcReduction="10000"/>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r>
              <a:rPr lang="en-US" sz="1600" dirty="0" err="1"/>
              <a:t>Qqnorm</a:t>
            </a:r>
            <a:r>
              <a:rPr lang="en-US" sz="1600" dirty="0"/>
              <a:t>() in R</a:t>
            </a:r>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480627"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a:t>
            </a:r>
          </a:p>
          <a:p>
            <a:pPr marL="457200" indent="-457200">
              <a:lnSpc>
                <a:spcPct val="90000"/>
              </a:lnSpc>
              <a:buAutoNum type="arabicPeriod"/>
            </a:pPr>
            <a:r>
              <a:rPr lang="en-US" sz="1600" dirty="0"/>
              <a:t>TRANSFORM YOUR DATA</a:t>
            </a:r>
          </a:p>
          <a:p>
            <a:pPr marL="457200" indent="-457200">
              <a:lnSpc>
                <a:spcPct val="90000"/>
              </a:lnSpc>
              <a:buAutoNum type="arabicPeriod"/>
            </a:pPr>
            <a:r>
              <a:rPr lang="en-US" sz="1600" dirty="0"/>
              <a:t>Different model</a:t>
            </a:r>
          </a:p>
          <a:p>
            <a:pPr marL="457200" indent="-457200">
              <a:lnSpc>
                <a:spcPct val="90000"/>
              </a:lnSpc>
              <a:buAutoNum type="arabicPeriod"/>
            </a:pPr>
            <a:endParaRPr lang="en-US" sz="1600" dirty="0"/>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52015"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with and without the data point</a:t>
            </a:r>
          </a:p>
        </p:txBody>
      </p:sp>
    </p:spTree>
    <p:extLst>
      <p:ext uri="{BB962C8B-B14F-4D97-AF65-F5344CB8AC3E}">
        <p14:creationId xmlns:p14="http://schemas.microsoft.com/office/powerpoint/2010/main" val="646111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a:p>
            <a:pPr marL="457200" indent="-457200">
              <a:lnSpc>
                <a:spcPct val="90000"/>
              </a:lnSpc>
              <a:buAutoNum type="arabicPeriod"/>
            </a:pPr>
            <a:r>
              <a:rPr lang="en-US" sz="1600" dirty="0"/>
              <a:t>External shocks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599934" y="5716831"/>
            <a:ext cx="52149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368805"/>
            <a:ext cx="3970312" cy="5266178"/>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970"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2027793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5" name="TextBox 4">
            <a:extLst>
              <a:ext uri="{FF2B5EF4-FFF2-40B4-BE49-F238E27FC236}">
                <a16:creationId xmlns:a16="http://schemas.microsoft.com/office/drawing/2014/main" id="{B4DD1F6A-2D5D-3A5C-637E-6F5B4129627C}"/>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183715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3008645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430215"/>
            <a:ext cx="4888523" cy="2649416"/>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18434" name="Picture 2">
            <a:extLst>
              <a:ext uri="{FF2B5EF4-FFF2-40B4-BE49-F238E27FC236}">
                <a16:creationId xmlns:a16="http://schemas.microsoft.com/office/drawing/2014/main" id="{D7D77D59-0793-2D38-B750-4647A22B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32" y="424933"/>
            <a:ext cx="10160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384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49237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05CE8336-A384-2E15-51B8-FEC546634CD1}"/>
              </a:ext>
            </a:extLst>
          </p:cNvPr>
          <p:cNvSpPr txBox="1"/>
          <p:nvPr/>
        </p:nvSpPr>
        <p:spPr>
          <a:xfrm>
            <a:off x="6940057" y="4350656"/>
            <a:ext cx="5099541" cy="923330"/>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33818</TotalTime>
  <Words>3307</Words>
  <Application>Microsoft Macintosh PowerPoint</Application>
  <PresentationFormat>Widescreen</PresentationFormat>
  <Paragraphs>379</Paragraphs>
  <Slides>75</Slides>
  <Notes>57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75</vt:i4>
      </vt:variant>
    </vt:vector>
  </HeadingPairs>
  <TitlesOfParts>
    <vt:vector size="85" baseType="lpstr">
      <vt:lpstr>Arial</vt:lpstr>
      <vt:lpstr>Calibri</vt:lpstr>
      <vt:lpstr>Century Gothic</vt:lpstr>
      <vt:lpstr>Georgia</vt:lpstr>
      <vt:lpstr>graphik-regular</vt:lpstr>
      <vt:lpstr>Lato</vt:lpstr>
      <vt:lpstr>Open Sans</vt:lpstr>
      <vt:lpstr>source-serif-pro</vt:lpstr>
      <vt:lpstr>Times</vt:lpstr>
      <vt:lpstr>Mesh</vt:lpstr>
      <vt:lpstr>Visualization: a whirlwind tour</vt:lpstr>
      <vt:lpstr>1. Data science as (visual) debugging  2. data storytelling to work closely with domain experts  3. Case studies   a. genomic data  b. forecasting gdp  c. mental health outcome prediction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Visualization for diagnostics</vt:lpstr>
      <vt:lpstr>PowerPoint Presentation</vt:lpstr>
      <vt:lpstr>PowerPoint Presentation</vt:lpstr>
      <vt:lpstr>Assumptions: linearity</vt:lpstr>
      <vt:lpstr>Assumptions: linearity</vt:lpstr>
      <vt:lpstr>Assumptions</vt:lpstr>
      <vt:lpstr>Assumptions</vt:lpstr>
      <vt:lpstr>Assumptions: linearity</vt:lpstr>
      <vt:lpstr>Assumptions</vt:lpstr>
      <vt:lpstr>Data transformations</vt:lpstr>
      <vt:lpstr>PowerPoint Presentation</vt:lpstr>
      <vt:lpstr>resource</vt:lpstr>
      <vt:lpstr>Time series data</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1. Less is more. “Above all else show the data”  (INK SPACe MAXIMIZE)  2. Keep it proportional! “Lie Factor = size of effect shown in graphic divided by size of effect in data”</vt:lpstr>
      <vt:lpstr>activities</vt:lpstr>
      <vt:lpstr>activities</vt:lpstr>
      <vt:lpstr>activities</vt:lpstr>
      <vt:lpstr>activities</vt:lpstr>
      <vt:lpstr>activities</vt:lpstr>
      <vt:lpstr>activities</vt:lpstr>
      <vt:lpstr>activities</vt:lpstr>
      <vt:lpstr>activities</vt:lpstr>
      <vt:lpstr>activities</vt:lpstr>
      <vt:lpstr>material</vt:lpstr>
      <vt:lpstr>PowerPoint Presentation</vt:lpstr>
      <vt:lpstr>activities</vt:lpstr>
      <vt:lpstr>PowerPoint Presentation</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354</cp:revision>
  <cp:lastPrinted>2023-11-09T17:17:22Z</cp:lastPrinted>
  <dcterms:created xsi:type="dcterms:W3CDTF">2023-09-18T08:47:09Z</dcterms:created>
  <dcterms:modified xsi:type="dcterms:W3CDTF">2023-11-10T07:02:51Z</dcterms:modified>
</cp:coreProperties>
</file>